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18"/>
  </p:notesMasterIdLst>
  <p:sldIdLst>
    <p:sldId id="419" r:id="rId2"/>
    <p:sldId id="324" r:id="rId3"/>
    <p:sldId id="422" r:id="rId4"/>
    <p:sldId id="424" r:id="rId5"/>
    <p:sldId id="425" r:id="rId6"/>
    <p:sldId id="429" r:id="rId7"/>
    <p:sldId id="430" r:id="rId8"/>
    <p:sldId id="335" r:id="rId9"/>
    <p:sldId id="433" r:id="rId10"/>
    <p:sldId id="432" r:id="rId11"/>
    <p:sldId id="342" r:id="rId12"/>
    <p:sldId id="344" r:id="rId13"/>
    <p:sldId id="321" r:id="rId14"/>
    <p:sldId id="322" r:id="rId15"/>
    <p:sldId id="310" r:id="rId16"/>
    <p:sldId id="434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00CC"/>
    <a:srgbClr val="FF3300"/>
    <a:srgbClr val="FF00FF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4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8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399C5-102C-44F3-8A0B-836F245BC0B8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2C6DD6-B723-444F-9C0C-7A5E264808A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0953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037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5039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508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3165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94714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4919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8789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6343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564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39509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392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E1FBD-37E1-4A38-B8C2-FAFDECA703AA}" type="datetimeFigureOut">
              <a:rPr lang="es-PE" smtClean="0"/>
              <a:t>07/06/2024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45D99-3F77-4E63-B3C9-54DA55280DC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057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183479" y="2460017"/>
            <a:ext cx="9825040" cy="1937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lnSpc>
                <a:spcPct val="110000"/>
              </a:lnSpc>
              <a:spcAft>
                <a:spcPts val="600"/>
              </a:spcAft>
            </a:pPr>
            <a:r>
              <a:rPr lang="es-PE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SESIÓN DE APRENDIZAJE N° 12</a:t>
            </a:r>
            <a:endParaRPr lang="es-PE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3600" b="1" dirty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PRINCIPALES PRUEBAS BIOQUÍMICAS </a:t>
            </a:r>
            <a:r>
              <a:rPr lang="es-MX" sz="3600" b="1" dirty="0" smtClean="0">
                <a:solidFill>
                  <a:srgbClr val="00206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MICROBIOLÓGICAS</a:t>
            </a:r>
            <a:endParaRPr lang="es-PE" sz="3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26360" cy="69850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829425" y="6488668"/>
            <a:ext cx="5248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rgbClr val="0000CC"/>
                </a:solidFill>
              </a:rPr>
              <a:t>Docente : Blgo Mblgo. Milagros Caridad Florian More</a:t>
            </a:r>
          </a:p>
        </p:txBody>
      </p:sp>
    </p:spTree>
    <p:extLst>
      <p:ext uri="{BB962C8B-B14F-4D97-AF65-F5344CB8AC3E}">
        <p14:creationId xmlns:p14="http://schemas.microsoft.com/office/powerpoint/2010/main" val="249822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655093" y="236215"/>
            <a:ext cx="10508776" cy="2523768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PE" sz="3200" b="1" dirty="0"/>
              <a:t>PRODUCCION DE INDOL (SIM) </a:t>
            </a:r>
          </a:p>
          <a:p>
            <a:pPr algn="just"/>
            <a:r>
              <a:rPr lang="es-PE" b="1" dirty="0"/>
              <a:t>El triptófano es un aminoácido que puede ser oxidado por ciertas  bacterias para formar tres metabolitos principales: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b="1" dirty="0" err="1"/>
              <a:t>Indol</a:t>
            </a:r>
            <a:r>
              <a:rPr lang="es-PE" b="1" dirty="0"/>
              <a:t>,  </a:t>
            </a:r>
            <a:r>
              <a:rPr lang="es-PE" b="1" dirty="0" err="1"/>
              <a:t>Escatol</a:t>
            </a:r>
            <a:r>
              <a:rPr lang="es-PE" b="1" dirty="0"/>
              <a:t>, </a:t>
            </a:r>
            <a:r>
              <a:rPr lang="es-PE" b="1" dirty="0" err="1"/>
              <a:t>Indolacetico</a:t>
            </a:r>
            <a:r>
              <a:rPr lang="es-PE" b="1" dirty="0"/>
              <a:t> </a:t>
            </a:r>
          </a:p>
          <a:p>
            <a:r>
              <a:rPr lang="es-PE" b="1" dirty="0"/>
              <a:t>La formación de </a:t>
            </a:r>
            <a:r>
              <a:rPr lang="es-PE" b="1" dirty="0" err="1"/>
              <a:t>indol</a:t>
            </a:r>
            <a:r>
              <a:rPr lang="es-PE" b="1" dirty="0"/>
              <a:t> se produce solamente en aquellos   Organismos capaces de fermentar  hidratos de carbono SE PUEDEN USAR 2 REACTIVOS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KOVAC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 EHRLICH + XILOL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921374" y="3642445"/>
            <a:ext cx="37052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/>
              <a:t>Transcurrido el tiempo agregar 15 gotas del reactivo KOVAC haciéndose que se deslicen por las paredes del tubo</a:t>
            </a:r>
          </a:p>
          <a:p>
            <a:r>
              <a:rPr lang="es-PE" b="1" dirty="0"/>
              <a:t>Si se utiliza el reactivo ERLICH este debe ser precedido por el agregado de  1 ml de XILOL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23196" t="-2799" r="30536" b="2799"/>
          <a:stretch/>
        </p:blipFill>
        <p:spPr>
          <a:xfrm>
            <a:off x="5390235" y="3639809"/>
            <a:ext cx="2259335" cy="235729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t="13043"/>
          <a:stretch/>
        </p:blipFill>
        <p:spPr>
          <a:xfrm>
            <a:off x="8270115" y="3900681"/>
            <a:ext cx="3780858" cy="2957319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8227204" y="3326432"/>
            <a:ext cx="14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NEGATIVO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0094153" y="3326432"/>
            <a:ext cx="1069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POSITIVO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56899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13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0303" y="158702"/>
            <a:ext cx="6343403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3200" dirty="0"/>
              <a:t>MIO </a:t>
            </a:r>
          </a:p>
          <a:p>
            <a:r>
              <a:rPr lang="es-PE" sz="3200" dirty="0"/>
              <a:t>MOVILIDAD ,INDOL, ORNITINA</a:t>
            </a:r>
            <a:endParaRPr lang="es-PE" dirty="0"/>
          </a:p>
          <a:p>
            <a:r>
              <a:rPr lang="es-PE" dirty="0"/>
              <a:t>COMPOSICION DEL MEDIO :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ESTRACTO DE LEVADURA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PEPTONA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L ORNITINA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DEXTROSA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AGAR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AGUA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INDICADOR DE PH PURPURA DE BROMOCRESOL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ACIDO: AMARILLO   PH 5.2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ALCALINO: PURPURA PH 6.8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dirty="0"/>
              <a:t>MEDIO NO INOCULADO: PURPURA INTENSO BRILLANTE PH 6.0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75804" t="29948" r="5813" b="9605"/>
          <a:stretch/>
        </p:blipFill>
        <p:spPr>
          <a:xfrm>
            <a:off x="6944519" y="2632408"/>
            <a:ext cx="4383123" cy="386604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560122" y="158702"/>
            <a:ext cx="6589946" cy="2308324"/>
          </a:xfrm>
          <a:prstGeom prst="rect">
            <a:avLst/>
          </a:prstGeom>
          <a:solidFill>
            <a:srgbClr val="FF00FF"/>
          </a:solidFill>
        </p:spPr>
        <p:txBody>
          <a:bodyPr wrap="none" rtlCol="0">
            <a:spAutoFit/>
          </a:bodyPr>
          <a:lstStyle/>
          <a:p>
            <a:r>
              <a:rPr lang="es-PE" sz="3600" dirty="0"/>
              <a:t>PRINCIPIO</a:t>
            </a:r>
            <a:endParaRPr lang="es-PE" dirty="0"/>
          </a:p>
          <a:p>
            <a:r>
              <a:rPr lang="es-PE" b="1" dirty="0"/>
              <a:t>EL MIO SE UTILIZA PARA LA IDENTIFICACION DE ENTEROBACTERIAS</a:t>
            </a:r>
          </a:p>
          <a:p>
            <a:r>
              <a:rPr lang="es-PE" b="1" dirty="0"/>
              <a:t>SOBRE LA BASE 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( M):  MOVILIDAD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(I): PRODUCCION DE INDOL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b="1" dirty="0"/>
              <a:t>(O): LA PRODUCCION DE ORNITINA   DESCARBOXILASA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E" dirty="0"/>
          </a:p>
        </p:txBody>
      </p:sp>
      <p:sp>
        <p:nvSpPr>
          <p:cNvPr id="6" name="CuadroTexto 5"/>
          <p:cNvSpPr txBox="1"/>
          <p:nvPr/>
        </p:nvSpPr>
        <p:spPr>
          <a:xfrm>
            <a:off x="608805" y="4558352"/>
            <a:ext cx="5240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>
                <a:solidFill>
                  <a:srgbClr val="FF00FF"/>
                </a:solidFill>
              </a:rPr>
              <a:t>MICROORGANISMOS ORNITINA POSITIVO </a:t>
            </a:r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dirty="0"/>
              <a:t>Especies de </a:t>
            </a:r>
            <a:r>
              <a:rPr lang="es-PE" dirty="0" err="1"/>
              <a:t>Enterobacter</a:t>
            </a:r>
            <a:endParaRPr lang="es-P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Proteus</a:t>
            </a:r>
            <a:r>
              <a:rPr lang="es-PE" i="1" dirty="0"/>
              <a:t> </a:t>
            </a:r>
            <a:r>
              <a:rPr lang="es-PE" i="1" dirty="0" err="1"/>
              <a:t>mirabilis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Proteus</a:t>
            </a:r>
            <a:r>
              <a:rPr lang="es-PE" i="1" dirty="0"/>
              <a:t> </a:t>
            </a:r>
            <a:r>
              <a:rPr lang="es-PE" i="1" dirty="0" err="1"/>
              <a:t>marganii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Yersinia</a:t>
            </a:r>
            <a:r>
              <a:rPr lang="es-PE" i="1" dirty="0"/>
              <a:t> </a:t>
            </a:r>
            <a:r>
              <a:rPr lang="es-PE" i="1" dirty="0" err="1"/>
              <a:t>enterocolitica</a:t>
            </a:r>
            <a:r>
              <a:rPr lang="es-PE" i="1" dirty="0"/>
              <a:t> </a:t>
            </a:r>
          </a:p>
        </p:txBody>
      </p:sp>
      <p:pic>
        <p:nvPicPr>
          <p:cNvPr id="7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135045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343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402" t="7802" r="56384" b="9361"/>
          <a:stretch/>
        </p:blipFill>
        <p:spPr>
          <a:xfrm>
            <a:off x="7632358" y="1518219"/>
            <a:ext cx="3627045" cy="3760631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32011" y="182097"/>
            <a:ext cx="114733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>
                <a:solidFill>
                  <a:srgbClr val="FF00FF"/>
                </a:solidFill>
              </a:rPr>
              <a:t>DESCARBOXILACION DE ORNITINA :</a:t>
            </a:r>
          </a:p>
          <a:p>
            <a:r>
              <a:rPr lang="es-PE" b="1" dirty="0"/>
              <a:t>MIDE LA CAPACIDAD ENZIMATICA DE UN ORGANISMO PARA DESCARBOXILAR UN AMINOACIDO PARA FORMAR </a:t>
            </a:r>
          </a:p>
          <a:p>
            <a:r>
              <a:rPr lang="es-PE" b="1" dirty="0"/>
              <a:t>UNA AMINA CON LA CONSIGUIENTE ALCALINIDAD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05974" y="1641049"/>
            <a:ext cx="68955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rgbClr val="FF00FF"/>
                </a:solidFill>
              </a:rPr>
              <a:t>PROCEDIMIENTO :</a:t>
            </a:r>
          </a:p>
          <a:p>
            <a:r>
              <a:rPr lang="es-PE" b="1" dirty="0"/>
              <a:t>INOCULACION -. POR PICADURA EN FORMA VERTICAL </a:t>
            </a:r>
          </a:p>
          <a:p>
            <a:r>
              <a:rPr lang="es-PE" b="1" dirty="0"/>
              <a:t>TIEMPO: 24- 48 H </a:t>
            </a:r>
          </a:p>
          <a:p>
            <a:r>
              <a:rPr lang="es-PE" b="1" dirty="0"/>
              <a:t>TEMPERATURA : 35 – 37 °C </a:t>
            </a:r>
          </a:p>
          <a:p>
            <a:endParaRPr lang="es-PE" b="1" dirty="0"/>
          </a:p>
          <a:p>
            <a:r>
              <a:rPr lang="es-PE" b="1" dirty="0">
                <a:solidFill>
                  <a:srgbClr val="FF00FF"/>
                </a:solidFill>
              </a:rPr>
              <a:t>RESULTADOS :</a:t>
            </a:r>
          </a:p>
          <a:p>
            <a:r>
              <a:rPr lang="es-PE" b="1" dirty="0"/>
              <a:t>POSITIVO : </a:t>
            </a:r>
            <a:r>
              <a:rPr lang="es-PE" b="1" dirty="0">
                <a:solidFill>
                  <a:srgbClr val="FF00FF"/>
                </a:solidFill>
              </a:rPr>
              <a:t>COLOR PURPURA EL MEDIO</a:t>
            </a:r>
          </a:p>
          <a:p>
            <a:r>
              <a:rPr lang="es-PE" b="1" dirty="0"/>
              <a:t>NEGATIVO: </a:t>
            </a:r>
            <a:r>
              <a:rPr lang="es-PE" b="1" dirty="0">
                <a:solidFill>
                  <a:srgbClr val="FFC000"/>
                </a:solidFill>
              </a:rPr>
              <a:t>COLOR AMARILLO EN EL FONDO DEL TUBO </a:t>
            </a:r>
            <a:r>
              <a:rPr lang="es-PE" b="1" dirty="0"/>
              <a:t>QUE PUEDE SER PURPURA AL FINAL 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680" y="4920923"/>
            <a:ext cx="3609145" cy="1444877"/>
          </a:xfrm>
          <a:prstGeom prst="rect">
            <a:avLst/>
          </a:prstGeom>
        </p:spPr>
      </p:pic>
      <p:pic>
        <p:nvPicPr>
          <p:cNvPr id="6" name="image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45880" y="6016550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07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585" t="5840" r="78592" b="4021"/>
          <a:stretch/>
        </p:blipFill>
        <p:spPr>
          <a:xfrm>
            <a:off x="747774" y="1838894"/>
            <a:ext cx="1720276" cy="447540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76518" y="347730"/>
            <a:ext cx="2785297" cy="1138773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PE" sz="3200" b="1" dirty="0"/>
              <a:t>UREASA </a:t>
            </a:r>
          </a:p>
          <a:p>
            <a:r>
              <a:rPr lang="es-PE" b="1" dirty="0"/>
              <a:t>COLOR : ROSADO </a:t>
            </a:r>
          </a:p>
          <a:p>
            <a:r>
              <a:rPr lang="es-PE" b="1" dirty="0"/>
              <a:t>INDICADOR: ROJO FENOL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817477" y="238548"/>
            <a:ext cx="7578403" cy="1200329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PE" b="1" dirty="0"/>
              <a:t>EN ESTE MEDIO SE OBSERVA LA CAPACIDAD DE LA BACTERIA DE DEGRADAR </a:t>
            </a:r>
          </a:p>
          <a:p>
            <a:pPr algn="just"/>
            <a:r>
              <a:rPr lang="es-PE" b="1" dirty="0"/>
              <a:t>LA UREA POR MEDIO DE LA ENZIMA UREASA FORMANDO AMONIACO Y CARBONATO  DE AMONIO , QUE  ALCALINIZA EL MEDIO POR LO CUAL EL ROJO DE FENOL VIRA A CEREZA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233559" y="3428173"/>
            <a:ext cx="5534647" cy="203132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>
                <a:latin typeface="Aharoni" panose="02010803020104030203" pitchFamily="2" charset="-79"/>
                <a:cs typeface="Aharoni" panose="02010803020104030203" pitchFamily="2" charset="-79"/>
              </a:rPr>
              <a:t>Es una </a:t>
            </a:r>
            <a:r>
              <a:rPr lang="es-PE" dirty="0" err="1">
                <a:latin typeface="Aharoni" panose="02010803020104030203" pitchFamily="2" charset="-79"/>
                <a:cs typeface="Aharoni" panose="02010803020104030203" pitchFamily="2" charset="-79"/>
              </a:rPr>
              <a:t>diamida</a:t>
            </a:r>
            <a:r>
              <a:rPr lang="es-PE" dirty="0">
                <a:latin typeface="Aharoni" panose="02010803020104030203" pitchFamily="2" charset="-79"/>
                <a:cs typeface="Aharoni" panose="02010803020104030203" pitchFamily="2" charset="-79"/>
              </a:rPr>
              <a:t> de acido </a:t>
            </a:r>
            <a:r>
              <a:rPr lang="es-PE" dirty="0" err="1">
                <a:latin typeface="Aharoni" panose="02010803020104030203" pitchFamily="2" charset="-79"/>
                <a:cs typeface="Aharoni" panose="02010803020104030203" pitchFamily="2" charset="-79"/>
              </a:rPr>
              <a:t>carbonico</a:t>
            </a:r>
            <a:endParaRPr lang="es-PE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>
                <a:latin typeface="Aharoni" panose="02010803020104030203" pitchFamily="2" charset="-79"/>
                <a:cs typeface="Aharoni" panose="02010803020104030203" pitchFamily="2" charset="-79"/>
              </a:rPr>
              <a:t>Todas las amidas se hidrolizan fácilmente,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>
                <a:latin typeface="Aharoni" panose="02010803020104030203" pitchFamily="2" charset="-79"/>
                <a:cs typeface="Aharoni" panose="02010803020104030203" pitchFamily="2" charset="-79"/>
              </a:rPr>
              <a:t>Con liberación de amoniaco y dióxido de carbono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dirty="0">
                <a:latin typeface="Aharoni" panose="02010803020104030203" pitchFamily="2" charset="-79"/>
                <a:cs typeface="Aharoni" panose="02010803020104030203" pitchFamily="2" charset="-79"/>
              </a:rPr>
              <a:t>El amoniaco reacciona en solución para formar carbonato de amonio , lo que produce alcalinización y aumento de PH del medio.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289424" y="3278889"/>
            <a:ext cx="2896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/>
              <a:t>COLOR : ROSADO </a:t>
            </a:r>
          </a:p>
          <a:p>
            <a:r>
              <a:rPr lang="es-PE" b="1" dirty="0"/>
              <a:t>INDICADOR: ROJO FENOL</a:t>
            </a:r>
          </a:p>
          <a:p>
            <a:r>
              <a:rPr lang="es-PE" b="1" dirty="0"/>
              <a:t>SUSTRATO PRINCIPAL: UREA 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2442596" y="3591966"/>
            <a:ext cx="872282" cy="484632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44038" y="6155160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85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1648" t="32188" r="31632" b="20920"/>
          <a:stretch/>
        </p:blipFill>
        <p:spPr>
          <a:xfrm>
            <a:off x="940158" y="2472744"/>
            <a:ext cx="3953813" cy="377351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631065" y="259605"/>
            <a:ext cx="10504414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s-PE" b="1" dirty="0"/>
              <a:t>PROCEDIMIENTO: </a:t>
            </a:r>
          </a:p>
          <a:p>
            <a:r>
              <a:rPr lang="es-PE" b="1" dirty="0"/>
              <a:t>EL MEDIO LIQUIDO SE SIEMBRA CON UNA ASADA DE CULTIVO PURO DEL MICROORGANISMO  POR PROBAR </a:t>
            </a:r>
          </a:p>
          <a:p>
            <a:r>
              <a:rPr lang="es-PE" b="1" dirty="0"/>
              <a:t>LA SUPERFICIE INCLINADA DEL AGAR (PICO DE FLAUTA) SE SIEMBRA EN ESTRIA CON EL MICROORGANISMO</a:t>
            </a:r>
          </a:p>
          <a:p>
            <a:r>
              <a:rPr lang="es-PE" b="1" dirty="0"/>
              <a:t>A PROBAR . </a:t>
            </a:r>
          </a:p>
          <a:p>
            <a:r>
              <a:rPr lang="es-PE" b="1" dirty="0"/>
              <a:t>AMBOS MEDIOS SE INCUBAN A 35 ° C DURANTE 18 – 24 HORAS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5768208" y="2472744"/>
            <a:ext cx="5941571" cy="20313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b="1" dirty="0"/>
              <a:t>BACTERIAS UREA POSITIVO RAPIDO : </a:t>
            </a:r>
            <a:r>
              <a:rPr lang="es-PE" b="1" i="1" dirty="0" err="1"/>
              <a:t>Proteus</a:t>
            </a:r>
            <a:r>
              <a:rPr lang="es-PE" b="1" i="1" dirty="0"/>
              <a:t> , Providencia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b="1" dirty="0"/>
              <a:t>BACTERIAS UREA POSITIVO RETARDADO : </a:t>
            </a:r>
            <a:r>
              <a:rPr lang="es-PE" b="1" i="1" dirty="0" err="1"/>
              <a:t>Klebsilella</a:t>
            </a:r>
            <a:r>
              <a:rPr lang="es-PE" b="1" i="1" dirty="0"/>
              <a:t>, </a:t>
            </a:r>
            <a:r>
              <a:rPr lang="es-PE" b="1" i="1" dirty="0" err="1"/>
              <a:t>Citorbacter</a:t>
            </a:r>
            <a:r>
              <a:rPr lang="es-PE" b="1" i="1" dirty="0"/>
              <a:t> y </a:t>
            </a:r>
            <a:r>
              <a:rPr lang="es-PE" b="1" i="1" dirty="0" err="1"/>
              <a:t>Enterobacter</a:t>
            </a:r>
            <a:endParaRPr lang="es-PE" b="1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b="1" dirty="0"/>
              <a:t>BACTERIAS UREA NEGATIVO</a:t>
            </a:r>
            <a:r>
              <a:rPr lang="es-PE" b="1" i="1" dirty="0"/>
              <a:t>:  E. </a:t>
            </a:r>
            <a:r>
              <a:rPr lang="es-PE" b="1" i="1" dirty="0" err="1"/>
              <a:t>coli</a:t>
            </a:r>
            <a:r>
              <a:rPr lang="es-PE" b="1" i="1" dirty="0"/>
              <a:t> , </a:t>
            </a:r>
            <a:r>
              <a:rPr lang="es-PE" b="1" i="1" dirty="0" err="1"/>
              <a:t>Shiguella</a:t>
            </a:r>
            <a:r>
              <a:rPr lang="es-PE" b="1" i="1" dirty="0"/>
              <a:t>, Salmonella </a:t>
            </a:r>
          </a:p>
          <a:p>
            <a:pPr algn="just"/>
            <a:endParaRPr lang="es-PE" dirty="0"/>
          </a:p>
        </p:txBody>
      </p:sp>
      <p:pic>
        <p:nvPicPr>
          <p:cNvPr id="6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58325" y="6246254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62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078" t="8293" r="875" b="16049"/>
          <a:stretch/>
        </p:blipFill>
        <p:spPr>
          <a:xfrm>
            <a:off x="257577" y="433725"/>
            <a:ext cx="11668259" cy="583413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50761" y="6387921"/>
            <a:ext cx="4348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V: VARIABLE    ( -) : NEGATIVO   (+) POSITIVO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799268" y="64393"/>
            <a:ext cx="5528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rgbClr val="FF0000"/>
                </a:solidFill>
              </a:rPr>
              <a:t>TABLA BIOQUMICA DE PRINCIPALES ENTEROBACTERIAS </a:t>
            </a:r>
          </a:p>
        </p:txBody>
      </p:sp>
      <p:pic>
        <p:nvPicPr>
          <p:cNvPr id="7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65640" y="6223337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90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 fontScale="90000"/>
          </a:bodyPr>
          <a:lstStyle/>
          <a:p>
            <a:r>
              <a:rPr lang="es-PE" dirty="0" smtClean="0"/>
              <a:t>Manitol </a:t>
            </a:r>
            <a:endParaRPr lang="es-PE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879" t="33605" r="-879" b="5859"/>
          <a:stretch/>
        </p:blipFill>
        <p:spPr>
          <a:xfrm>
            <a:off x="838200" y="1311201"/>
            <a:ext cx="9753600" cy="442833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033463" y="1442244"/>
            <a:ext cx="157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Medio normal </a:t>
            </a:r>
            <a:endParaRPr lang="es-PE" dirty="0"/>
          </a:p>
        </p:txBody>
      </p:sp>
      <p:sp>
        <p:nvSpPr>
          <p:cNvPr id="7" name="CuadroTexto 6"/>
          <p:cNvSpPr txBox="1"/>
          <p:nvPr/>
        </p:nvSpPr>
        <p:spPr>
          <a:xfrm>
            <a:off x="3343275" y="1257300"/>
            <a:ext cx="1069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POSITIVO</a:t>
            </a:r>
            <a:endParaRPr lang="es-PE" dirty="0"/>
          </a:p>
        </p:txBody>
      </p:sp>
      <p:sp>
        <p:nvSpPr>
          <p:cNvPr id="8" name="CuadroTexto 7"/>
          <p:cNvSpPr txBox="1"/>
          <p:nvPr/>
        </p:nvSpPr>
        <p:spPr>
          <a:xfrm>
            <a:off x="5243513" y="1257300"/>
            <a:ext cx="115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NEGATIVO</a:t>
            </a:r>
            <a:endParaRPr lang="es-PE" dirty="0"/>
          </a:p>
        </p:txBody>
      </p:sp>
      <p:sp>
        <p:nvSpPr>
          <p:cNvPr id="9" name="Rectángulo 8"/>
          <p:cNvSpPr/>
          <p:nvPr/>
        </p:nvSpPr>
        <p:spPr>
          <a:xfrm>
            <a:off x="1485900" y="5870575"/>
            <a:ext cx="6129337" cy="646331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es-PE" b="1" dirty="0" smtClean="0"/>
              <a:t>Incubar </a:t>
            </a:r>
            <a:r>
              <a:rPr lang="es-PE" b="1" dirty="0"/>
              <a:t>por 18 a 72 horas entre 33º y 37ºC, en atmósfera aeróbica.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7019925" y="6001618"/>
            <a:ext cx="4767263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s-PE" b="1" dirty="0" smtClean="0"/>
              <a:t> </a:t>
            </a:r>
            <a:r>
              <a:rPr lang="es-PE" b="1" dirty="0"/>
              <a:t>cultivo hacia el amarillo son sospechosas de ser Staphylococcus </a:t>
            </a:r>
            <a:r>
              <a:rPr lang="es-PE" b="1" dirty="0" err="1"/>
              <a:t>aureus</a:t>
            </a:r>
            <a:r>
              <a:rPr lang="es-PE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0063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56822" y="264304"/>
            <a:ext cx="96076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2800" b="1" dirty="0">
                <a:solidFill>
                  <a:srgbClr val="FF0000"/>
                </a:solidFill>
              </a:rPr>
              <a:t>PRUEBAS BIOQUIMICAS </a:t>
            </a:r>
          </a:p>
          <a:p>
            <a:pPr algn="just"/>
            <a:r>
              <a:rPr lang="es-PE" sz="2000" b="1" dirty="0"/>
              <a:t>La manera de orientarse en la identificación del genero de las </a:t>
            </a:r>
            <a:r>
              <a:rPr lang="es-PE" sz="2000" b="1" dirty="0" err="1"/>
              <a:t>enterobacterias</a:t>
            </a:r>
            <a:r>
              <a:rPr lang="es-PE" sz="2000" b="1" dirty="0"/>
              <a:t>, es por medio de un conjunto de pruebas  bioquímicas denominadas </a:t>
            </a:r>
            <a:r>
              <a:rPr lang="es-PE" sz="2000" b="1" dirty="0">
                <a:solidFill>
                  <a:srgbClr val="FF0000"/>
                </a:solidFill>
              </a:rPr>
              <a:t>IMVIC </a:t>
            </a:r>
            <a:r>
              <a:rPr lang="es-PE" sz="2000" b="1" dirty="0"/>
              <a:t>que consisten por las pruebas: </a:t>
            </a:r>
            <a:r>
              <a:rPr lang="es-PE" sz="2000" b="1" dirty="0" err="1">
                <a:solidFill>
                  <a:srgbClr val="FF0000"/>
                </a:solidFill>
              </a:rPr>
              <a:t>Indol</a:t>
            </a:r>
            <a:r>
              <a:rPr lang="es-PE" sz="2000" b="1" dirty="0">
                <a:solidFill>
                  <a:srgbClr val="FF0000"/>
                </a:solidFill>
              </a:rPr>
              <a:t>, Rojo de metilo,  </a:t>
            </a:r>
            <a:r>
              <a:rPr lang="es-PE" sz="2000" b="1" dirty="0" err="1">
                <a:solidFill>
                  <a:srgbClr val="FF0000"/>
                </a:solidFill>
              </a:rPr>
              <a:t>Voges</a:t>
            </a:r>
            <a:r>
              <a:rPr lang="es-PE" sz="2000" b="1" dirty="0">
                <a:solidFill>
                  <a:srgbClr val="FF0000"/>
                </a:solidFill>
              </a:rPr>
              <a:t> </a:t>
            </a:r>
            <a:r>
              <a:rPr lang="es-PE" sz="2000" b="1" dirty="0" err="1">
                <a:solidFill>
                  <a:srgbClr val="FF0000"/>
                </a:solidFill>
              </a:rPr>
              <a:t>Proskauer</a:t>
            </a:r>
            <a:r>
              <a:rPr lang="es-PE" sz="2000" b="1" dirty="0">
                <a:solidFill>
                  <a:srgbClr val="FF0000"/>
                </a:solidFill>
              </a:rPr>
              <a:t> y Citratos</a:t>
            </a:r>
            <a:r>
              <a:rPr lang="es-PE" sz="2000" b="1" dirty="0"/>
              <a:t> y otras pruebas mas que conforman su identificación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56822" y="2292440"/>
            <a:ext cx="5860900" cy="3600986"/>
          </a:xfrm>
          <a:prstGeom prst="rect">
            <a:avLst/>
          </a:prstGeom>
          <a:solidFill>
            <a:srgbClr val="00FF00"/>
          </a:solidFill>
        </p:spPr>
        <p:txBody>
          <a:bodyPr wrap="none" rtlCol="0">
            <a:spAutoFit/>
          </a:bodyPr>
          <a:lstStyle/>
          <a:p>
            <a:r>
              <a:rPr lang="es-PE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PRUEBAS BIOQUIMICAS </a:t>
            </a:r>
          </a:p>
          <a:p>
            <a:endParaRPr lang="es-PE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VOGES PROSKAUER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ROJO DE METILO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TRIPLE AZUCAR HIERRO (TSI)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AGAR LISINA HIERRO (LIA 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CITRATO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UREASA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SULFURO INDOL MOVILIDAD ( SIM)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PE" sz="2400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MOVILIDAD ,INDOL, ORNITINA (MIO)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899" y="2165260"/>
            <a:ext cx="4557512" cy="372816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655" y="6156899"/>
            <a:ext cx="2627604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38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7501" t="18010" r="5881" b="5085"/>
          <a:stretch/>
        </p:blipFill>
        <p:spPr>
          <a:xfrm>
            <a:off x="6479726" y="177421"/>
            <a:ext cx="5516656" cy="42853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7088" t="19339" r="63768" b="5351"/>
          <a:stretch/>
        </p:blipFill>
        <p:spPr>
          <a:xfrm>
            <a:off x="394949" y="3431834"/>
            <a:ext cx="2021984" cy="3039414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744172" y="3280749"/>
            <a:ext cx="38546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dirty="0"/>
              <a:t>1.- Cultivar la muestra en  agar </a:t>
            </a:r>
            <a:r>
              <a:rPr lang="es-PE" dirty="0" err="1"/>
              <a:t>McConkey</a:t>
            </a:r>
            <a:r>
              <a:rPr lang="es-PE" dirty="0"/>
              <a:t>  incubar a 37 °C  x 24 – 48 horas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453013" y="4586660"/>
            <a:ext cx="7260480" cy="203132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es-PE" b="1" dirty="0"/>
              <a:t>2.- las bacterias </a:t>
            </a:r>
            <a:r>
              <a:rPr lang="es-PE" b="1" dirty="0">
                <a:solidFill>
                  <a:srgbClr val="FF0000"/>
                </a:solidFill>
              </a:rPr>
              <a:t>Gram positivas </a:t>
            </a:r>
            <a:r>
              <a:rPr lang="es-PE" b="1" dirty="0"/>
              <a:t>ven inhibido su crecimiento debido a la </a:t>
            </a:r>
            <a:r>
              <a:rPr lang="es-PE" b="1" dirty="0">
                <a:solidFill>
                  <a:srgbClr val="FF0000"/>
                </a:solidFill>
              </a:rPr>
              <a:t>presencia de sales biliares y cristal violeta </a:t>
            </a:r>
            <a:r>
              <a:rPr lang="es-PE" b="1" dirty="0"/>
              <a:t>y sólo crecerán las enterobacterias, pero entre ellas las que </a:t>
            </a:r>
            <a:r>
              <a:rPr lang="es-PE" b="1" dirty="0">
                <a:solidFill>
                  <a:srgbClr val="FF0066"/>
                </a:solidFill>
              </a:rPr>
              <a:t>fermenten la lactosa (coliformes) </a:t>
            </a:r>
            <a:r>
              <a:rPr lang="es-PE" b="1" dirty="0"/>
              <a:t>liberarán productos ácidos que producirán un cambio de pH que </a:t>
            </a:r>
            <a:r>
              <a:rPr lang="es-PE" b="1" dirty="0">
                <a:solidFill>
                  <a:srgbClr val="FF0066"/>
                </a:solidFill>
              </a:rPr>
              <a:t>se detectará gracias al rojo neutro</a:t>
            </a:r>
            <a:r>
              <a:rPr lang="es-PE" b="1" dirty="0"/>
              <a:t>. Las </a:t>
            </a:r>
            <a:r>
              <a:rPr lang="es-PE" b="1" dirty="0">
                <a:solidFill>
                  <a:srgbClr val="FF0000"/>
                </a:solidFill>
              </a:rPr>
              <a:t>colonias lactosa (+) aparecerán de color rojo o violeta </a:t>
            </a:r>
            <a:r>
              <a:rPr lang="es-PE" b="1" dirty="0"/>
              <a:t>contrastando con la </a:t>
            </a:r>
            <a:r>
              <a:rPr lang="es-PE" b="1" dirty="0">
                <a:solidFill>
                  <a:srgbClr val="FFC000"/>
                </a:solidFill>
              </a:rPr>
              <a:t>coloración amarillenta de las colonias lactosa (-).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94949" y="2374948"/>
            <a:ext cx="63105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800" b="1" dirty="0">
                <a:solidFill>
                  <a:srgbClr val="FF00FF"/>
                </a:solidFill>
              </a:rPr>
              <a:t>LACTOSA : Mc </a:t>
            </a:r>
            <a:r>
              <a:rPr lang="es-PE" sz="2800" b="1" dirty="0" err="1">
                <a:solidFill>
                  <a:srgbClr val="FF00FF"/>
                </a:solidFill>
              </a:rPr>
              <a:t>Conkey</a:t>
            </a:r>
            <a:r>
              <a:rPr lang="es-PE" sz="2800" b="1" dirty="0">
                <a:solidFill>
                  <a:srgbClr val="FF00FF"/>
                </a:solidFill>
              </a:rPr>
              <a:t> ( medio principal) 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61285" y="1184546"/>
            <a:ext cx="5757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/>
              <a:t>Muestra:                        coloración GRAM:  </a:t>
            </a:r>
            <a:r>
              <a:rPr lang="es-PE" dirty="0" err="1"/>
              <a:t>gram</a:t>
            </a:r>
            <a:r>
              <a:rPr lang="es-PE" dirty="0"/>
              <a:t> NEGATIVOS  </a:t>
            </a:r>
          </a:p>
        </p:txBody>
      </p:sp>
      <p:sp>
        <p:nvSpPr>
          <p:cNvPr id="4" name="Flecha derecha 3"/>
          <p:cNvSpPr/>
          <p:nvPr/>
        </p:nvSpPr>
        <p:spPr>
          <a:xfrm>
            <a:off x="1562634" y="11509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Flecha abajo 8"/>
          <p:cNvSpPr/>
          <p:nvPr/>
        </p:nvSpPr>
        <p:spPr>
          <a:xfrm>
            <a:off x="750763" y="1557066"/>
            <a:ext cx="484632" cy="753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6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899374" y="496147"/>
            <a:ext cx="102370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b="1" dirty="0"/>
              <a:t>se cultiva el microorganismo en caldo RM-VP (medio de Clark y </a:t>
            </a:r>
            <a:r>
              <a:rPr lang="es-PE" b="1" dirty="0" err="1"/>
              <a:t>Lubs</a:t>
            </a:r>
            <a:r>
              <a:rPr lang="es-PE" b="1" dirty="0"/>
              <a:t>) y se incuba a 37 º C durante un periodo 24-48 horas. Pasado este tiempo, se separa el cultivo en dos porciones de unos 2 a 5 ml que servirán para cada uno de los dos ensayos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6406" r="72654" b="54258"/>
          <a:stretch/>
        </p:blipFill>
        <p:spPr>
          <a:xfrm>
            <a:off x="601015" y="3063397"/>
            <a:ext cx="1236371" cy="3243926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47251" y="6260324"/>
            <a:ext cx="3057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>
                <a:solidFill>
                  <a:srgbClr val="FF0000"/>
                </a:solidFill>
              </a:rPr>
              <a:t>Caldo RM 37 °C X 24 – 48 H 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040468" y="1725190"/>
            <a:ext cx="6096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PE" dirty="0"/>
              <a:t>2.- </a:t>
            </a:r>
            <a:r>
              <a:rPr lang="es-PE" sz="3200" b="1" dirty="0">
                <a:solidFill>
                  <a:srgbClr val="FF0000"/>
                </a:solidFill>
              </a:rPr>
              <a:t>Rojo de Metilo</a:t>
            </a:r>
            <a:r>
              <a:rPr lang="es-PE" dirty="0"/>
              <a:t>: A uno de los tubos se le añade unas gotas (4-5) de solución indicadora de Rojo de Metilo. Se agita ligeramente para homogeneizar y se observa la coloración. Se considera positiva si vira al rojo y negativa si permanece amarillo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l="8217" t="47367" r="4407" b="16573"/>
          <a:stretch/>
        </p:blipFill>
        <p:spPr>
          <a:xfrm>
            <a:off x="7875968" y="3830458"/>
            <a:ext cx="2923504" cy="253713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6096" y="3830458"/>
            <a:ext cx="1996226" cy="2598177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247251" y="1451795"/>
            <a:ext cx="4438383" cy="13798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74930" marR="44450" algn="just">
              <a:spcAft>
                <a:spcPts val="0"/>
              </a:spcAft>
            </a:pP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 prueba consiste en co</a:t>
            </a:r>
            <a:r>
              <a:rPr lang="es-PE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probar si el </a:t>
            </a:r>
            <a:r>
              <a:rPr lang="es-PE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croorganis</a:t>
            </a:r>
            <a:r>
              <a:rPr lang="es-PE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en estudio fer</a:t>
            </a:r>
            <a:r>
              <a:rPr lang="es-PE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enta la glucosa con producción de ácidos o vía ácido </a:t>
            </a:r>
            <a:r>
              <a:rPr lang="es-PE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b="1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s-PE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xta.</a:t>
            </a:r>
            <a:endParaRPr lang="es-PE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300"/>
              </a:lnSpc>
              <a:spcBef>
                <a:spcPts val="80"/>
              </a:spcBef>
              <a:spcAft>
                <a:spcPts val="0"/>
              </a:spcAft>
            </a:pPr>
            <a:r>
              <a:rPr lang="es-PE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PE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215" y="3100772"/>
            <a:ext cx="755423" cy="145937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668" y="4997910"/>
            <a:ext cx="755970" cy="1430725"/>
          </a:xfrm>
          <a:prstGeom prst="rect">
            <a:avLst/>
          </a:prstGeom>
        </p:spPr>
      </p:pic>
      <p:sp>
        <p:nvSpPr>
          <p:cNvPr id="4" name="Flecha derecha 3"/>
          <p:cNvSpPr/>
          <p:nvPr/>
        </p:nvSpPr>
        <p:spPr>
          <a:xfrm>
            <a:off x="2081809" y="3588142"/>
            <a:ext cx="69258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Flecha derecha 4"/>
          <p:cNvSpPr/>
          <p:nvPr/>
        </p:nvSpPr>
        <p:spPr>
          <a:xfrm>
            <a:off x="2081809" y="5470956"/>
            <a:ext cx="68949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Flecha derecha 5"/>
          <p:cNvSpPr/>
          <p:nvPr/>
        </p:nvSpPr>
        <p:spPr>
          <a:xfrm rot="18809830">
            <a:off x="4065187" y="317564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Rectángulo 14"/>
          <p:cNvSpPr/>
          <p:nvPr/>
        </p:nvSpPr>
        <p:spPr>
          <a:xfrm>
            <a:off x="295746" y="86151"/>
            <a:ext cx="4046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24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Voges-Proskauer</a:t>
            </a:r>
            <a:r>
              <a:rPr lang="es-PE" sz="24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rojo Metilo</a:t>
            </a:r>
            <a:endParaRPr lang="es-PE" sz="2400" dirty="0"/>
          </a:p>
        </p:txBody>
      </p:sp>
      <p:pic>
        <p:nvPicPr>
          <p:cNvPr id="16" name="image1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535187" y="6428217"/>
            <a:ext cx="2626360" cy="4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4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57100"/>
          <a:stretch/>
        </p:blipFill>
        <p:spPr>
          <a:xfrm>
            <a:off x="8228534" y="3986823"/>
            <a:ext cx="3493311" cy="260715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9369" y="771766"/>
            <a:ext cx="7566182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530" marR="1943100" algn="just">
              <a:spcAft>
                <a:spcPts val="0"/>
              </a:spcAft>
            </a:pPr>
            <a:r>
              <a:rPr lang="es-PE" sz="2800" b="1" dirty="0">
                <a:solidFill>
                  <a:srgbClr val="FF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Voges-Proskauer</a:t>
            </a:r>
            <a:r>
              <a:rPr lang="es-PE" sz="2800" b="1" dirty="0">
                <a:solidFill>
                  <a:srgbClr val="3299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-P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la otra porción de c</a:t>
            </a:r>
            <a:r>
              <a:rPr lang="es-PE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s-P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ltivo se le añade:</a:t>
            </a:r>
          </a:p>
          <a:p>
            <a:pPr marL="303530" marR="1943100" algn="just">
              <a:spcAft>
                <a:spcPts val="0"/>
              </a:spcAft>
            </a:pPr>
            <a:r>
              <a:rPr lang="es-P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0,6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del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Reactivo A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Voges-Proskauer</a:t>
            </a:r>
            <a:r>
              <a:rPr lang="es-PE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-naftol</a:t>
            </a:r>
            <a:r>
              <a:rPr lang="es-PE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5%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alcohol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etílico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absoluto). El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edio adquiere un aspecto lechoso.</a:t>
            </a: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0,2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 del Reactivo B de Voges-Proskauer (KOH 40%). Desaparece el aspecto lech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 y se agita fuerte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ente.</a:t>
            </a:r>
          </a:p>
          <a:p>
            <a:pPr marL="589280" marR="194310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95960" marR="43815" indent="-171450" algn="just">
              <a:lnSpc>
                <a:spcPts val="1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43180" indent="-285750" algn="just">
              <a:lnSpc>
                <a:spcPts val="1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eba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es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positiva,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transcurridos 10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inutos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desde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adición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los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reactivos, aparecerá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col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r 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rosad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-vi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láceo,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ás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enos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intenso,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 </a:t>
            </a:r>
            <a:r>
              <a:rPr lang="es-PE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inicia en la parte  superior del tubo.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El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cambio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color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nos </a:t>
            </a:r>
            <a:r>
              <a:rPr lang="es-PE" spc="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indica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acetoína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oxidado</a:t>
            </a:r>
          </a:p>
          <a:p>
            <a:pPr marL="589280" marR="43180" indent="-285750" algn="just">
              <a:lnSpc>
                <a:spcPts val="1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s-PE" spc="6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89280" marR="43180" indent="-285750" algn="just">
              <a:lnSpc>
                <a:spcPts val="13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ando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s-PE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diacetilo.</a:t>
            </a:r>
            <a:r>
              <a:rPr lang="es-PE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 la prue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es negati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no aparece col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ración  algu</a:t>
            </a:r>
            <a:r>
              <a:rPr lang="es-PE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PE" dirty="0">
                <a:latin typeface="Times New Roman" panose="02020603050405020304" pitchFamily="18" charset="0"/>
                <a:ea typeface="Times New Roman" panose="02020603050405020304" pitchFamily="18" charset="0"/>
              </a:rPr>
              <a:t>a.</a:t>
            </a:r>
            <a:endParaRPr lang="es-PE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2998" r="22795" b="13825"/>
          <a:stretch/>
        </p:blipFill>
        <p:spPr>
          <a:xfrm>
            <a:off x="10302616" y="549798"/>
            <a:ext cx="1146220" cy="2180352"/>
          </a:xfrm>
          <a:prstGeom prst="rect">
            <a:avLst/>
          </a:prstGeom>
        </p:spPr>
      </p:pic>
      <p:sp>
        <p:nvSpPr>
          <p:cNvPr id="7" name="Flecha derecha 6"/>
          <p:cNvSpPr/>
          <p:nvPr/>
        </p:nvSpPr>
        <p:spPr>
          <a:xfrm>
            <a:off x="6094245" y="1731640"/>
            <a:ext cx="1372591" cy="484632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30141" r="26365"/>
          <a:stretch/>
        </p:blipFill>
        <p:spPr>
          <a:xfrm>
            <a:off x="7909820" y="484426"/>
            <a:ext cx="1506829" cy="2433837"/>
          </a:xfrm>
          <a:prstGeom prst="rect">
            <a:avLst/>
          </a:prstGeom>
        </p:spPr>
      </p:pic>
      <p:sp>
        <p:nvSpPr>
          <p:cNvPr id="9" name="Flecha derecha 8"/>
          <p:cNvSpPr/>
          <p:nvPr/>
        </p:nvSpPr>
        <p:spPr>
          <a:xfrm>
            <a:off x="9226230" y="1489324"/>
            <a:ext cx="978408" cy="484632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Flecha derecha 9"/>
          <p:cNvSpPr/>
          <p:nvPr/>
        </p:nvSpPr>
        <p:spPr>
          <a:xfrm rot="5400000">
            <a:off x="9547719" y="3165151"/>
            <a:ext cx="978408" cy="484632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1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14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33422" y="733994"/>
            <a:ext cx="390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3600" b="1" dirty="0">
                <a:solidFill>
                  <a:srgbClr val="15B000"/>
                </a:solidFill>
              </a:rPr>
              <a:t>CITRATO SIMMONS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82384" y="1687069"/>
            <a:ext cx="11639996" cy="1200329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pPr algn="just"/>
            <a:r>
              <a:rPr lang="es-PE" b="1" dirty="0"/>
              <a:t>Este medio nos permite comprobar la capacidad de la bacteria de utilizar el citrato   como fuente única de carbono   la degradación del citrato conlleva a la alcalinización del medio y el viraje del  indicador de bromo timol de verde a azul Prusia </a:t>
            </a:r>
          </a:p>
          <a:p>
            <a:pPr algn="just"/>
            <a:r>
              <a:rPr lang="es-PE" b="1" dirty="0"/>
              <a:t>Podemos diferenciar los Coliformes fecales de </a:t>
            </a:r>
            <a:r>
              <a:rPr lang="es-PE" b="1" dirty="0" err="1"/>
              <a:t>Enterobacter</a:t>
            </a:r>
            <a:r>
              <a:rPr lang="es-PE" b="1" dirty="0"/>
              <a:t> y  </a:t>
            </a:r>
            <a:r>
              <a:rPr lang="es-PE" b="1" dirty="0" err="1"/>
              <a:t>Citrobacter</a:t>
            </a:r>
            <a:r>
              <a:rPr lang="es-PE" b="1" dirty="0"/>
              <a:t> y algunos especies del grupo salmonella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r="84615"/>
          <a:stretch/>
        </p:blipFill>
        <p:spPr>
          <a:xfrm>
            <a:off x="8484186" y="3100032"/>
            <a:ext cx="934925" cy="3419475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36788" y="4036518"/>
            <a:ext cx="6499000" cy="1754326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PE" b="1" dirty="0"/>
              <a:t>COLOR DEL MEDIO:   Verde </a:t>
            </a:r>
          </a:p>
          <a:p>
            <a:r>
              <a:rPr lang="es-PE" b="1" dirty="0"/>
              <a:t>INDICADOR:  Azul de </a:t>
            </a:r>
            <a:r>
              <a:rPr lang="es-PE" b="1" dirty="0" err="1"/>
              <a:t>bromocresol</a:t>
            </a:r>
            <a:endParaRPr lang="es-PE" b="1" dirty="0"/>
          </a:p>
          <a:p>
            <a:r>
              <a:rPr lang="es-PE" b="1" dirty="0"/>
              <a:t>SUSTRATO PRINCIPAL DEL MEDIO: Citrato de sodio ( fuente de Carbono)</a:t>
            </a:r>
          </a:p>
          <a:p>
            <a:r>
              <a:rPr lang="es-PE" b="1" dirty="0"/>
              <a:t>SUSTRATO SECUNDARIO: Fosfato </a:t>
            </a:r>
            <a:r>
              <a:rPr lang="es-PE" b="1" dirty="0" err="1"/>
              <a:t>dipotasico</a:t>
            </a:r>
            <a:r>
              <a:rPr lang="es-PE" b="1" dirty="0"/>
              <a:t>, cloruro de sodio, sulfato de </a:t>
            </a:r>
            <a:r>
              <a:rPr lang="es-PE" b="1" dirty="0" err="1"/>
              <a:t>magnesioy</a:t>
            </a:r>
            <a:r>
              <a:rPr lang="es-PE" b="1" dirty="0"/>
              <a:t> fosfato de </a:t>
            </a:r>
            <a:r>
              <a:rPr lang="es-PE" b="1" dirty="0" err="1"/>
              <a:t>monoamonico</a:t>
            </a:r>
            <a:endParaRPr lang="es-PE" b="1" dirty="0"/>
          </a:p>
        </p:txBody>
      </p:sp>
      <p:sp>
        <p:nvSpPr>
          <p:cNvPr id="8" name="Flecha derecha 7"/>
          <p:cNvSpPr/>
          <p:nvPr/>
        </p:nvSpPr>
        <p:spPr>
          <a:xfrm>
            <a:off x="7119763" y="4425757"/>
            <a:ext cx="866123" cy="484632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rgbClr val="00FF00"/>
              </a:solidFill>
            </a:endParaRPr>
          </a:p>
        </p:txBody>
      </p:sp>
      <p:pic>
        <p:nvPicPr>
          <p:cNvPr id="9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50585" y="258013"/>
            <a:ext cx="2446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>
                <a:solidFill>
                  <a:srgbClr val="00FF00"/>
                </a:solidFill>
              </a:rPr>
              <a:t>PROCEDIMIENTO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681" y="2756848"/>
            <a:ext cx="4589779" cy="38543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38341" r="35556"/>
          <a:stretch/>
        </p:blipFill>
        <p:spPr>
          <a:xfrm>
            <a:off x="6024900" y="351075"/>
            <a:ext cx="1390918" cy="205108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17" y="3201815"/>
            <a:ext cx="1256266" cy="127220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684" y="264780"/>
            <a:ext cx="2152650" cy="21240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6"/>
          <a:srcRect r="70022" b="4695"/>
          <a:stretch/>
        </p:blipFill>
        <p:spPr>
          <a:xfrm>
            <a:off x="352233" y="887676"/>
            <a:ext cx="773803" cy="225131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993264" y="1607112"/>
            <a:ext cx="19036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PE" b="1" dirty="0"/>
              <a:t>1</a:t>
            </a:r>
            <a:r>
              <a:rPr lang="es-PE" b="1" dirty="0">
                <a:solidFill>
                  <a:srgbClr val="0000CC"/>
                </a:solidFill>
              </a:rPr>
              <a:t>.- Quemar el asa</a:t>
            </a:r>
          </a:p>
          <a:p>
            <a:pPr algn="just"/>
            <a:r>
              <a:rPr lang="es-PE" b="1" dirty="0">
                <a:solidFill>
                  <a:srgbClr val="0000CC"/>
                </a:solidFill>
              </a:rPr>
              <a:t> filamento </a:t>
            </a:r>
          </a:p>
          <a:p>
            <a:pPr algn="just"/>
            <a:r>
              <a:rPr lang="es-PE" b="1" dirty="0">
                <a:solidFill>
                  <a:srgbClr val="0000CC"/>
                </a:solidFill>
              </a:rPr>
              <a:t>En el mechero 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566602" y="2513560"/>
            <a:ext cx="1771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>
                <a:solidFill>
                  <a:srgbClr val="0000CC"/>
                </a:solidFill>
              </a:rPr>
              <a:t>Tomar con la punta</a:t>
            </a:r>
          </a:p>
          <a:p>
            <a:r>
              <a:rPr lang="es-PE" b="1" dirty="0">
                <a:solidFill>
                  <a:srgbClr val="0000CC"/>
                </a:solidFill>
              </a:rPr>
              <a:t> del asa Estéril la colonia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415818" y="314451"/>
            <a:ext cx="45378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b="1" dirty="0">
                <a:solidFill>
                  <a:srgbClr val="0000CC"/>
                </a:solidFill>
              </a:rPr>
              <a:t>2 tenemos nuestro medio citrato Simmons y sembramos , observamos en la figura primero introducimos el asa con la muestra hasta el fondo linealmente sacamos el asa  y hacemos </a:t>
            </a:r>
            <a:r>
              <a:rPr lang="es-PE" b="1" dirty="0" err="1">
                <a:solidFill>
                  <a:srgbClr val="0000CC"/>
                </a:solidFill>
              </a:rPr>
              <a:t>estria</a:t>
            </a:r>
            <a:r>
              <a:rPr lang="es-PE" b="1" dirty="0">
                <a:solidFill>
                  <a:srgbClr val="0000CC"/>
                </a:solidFill>
              </a:rPr>
              <a:t> en la superficie del agar. </a:t>
            </a:r>
          </a:p>
          <a:p>
            <a:pPr algn="just"/>
            <a:r>
              <a:rPr lang="es-PE" b="1" dirty="0">
                <a:solidFill>
                  <a:srgbClr val="0000CC"/>
                </a:solidFill>
              </a:rPr>
              <a:t>Incubar 35°C de 24 – 48 h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18494" y="5088926"/>
            <a:ext cx="1701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E" b="1" dirty="0">
                <a:solidFill>
                  <a:srgbClr val="0000CC"/>
                </a:solidFill>
              </a:rPr>
              <a:t>3. RESULTADOS  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7801208" y="2872935"/>
            <a:ext cx="3253479" cy="2585323"/>
          </a:xfrm>
          <a:prstGeom prst="rect">
            <a:avLst/>
          </a:prstGeom>
          <a:solidFill>
            <a:srgbClr val="00FF00"/>
          </a:solidFill>
        </p:spPr>
        <p:txBody>
          <a:bodyPr wrap="square">
            <a:spAutoFit/>
          </a:bodyPr>
          <a:lstStyle/>
          <a:p>
            <a:r>
              <a:rPr lang="es-PE" b="1" dirty="0"/>
              <a:t>MICROORGANISMOS POSITIVOS</a:t>
            </a:r>
          </a:p>
          <a:p>
            <a:r>
              <a:rPr lang="es-P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/>
              <a:t>Salmonella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/>
              <a:t>Arizona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Citrobacter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Enterobacter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Klebsiella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Serratia</a:t>
            </a:r>
            <a:r>
              <a:rPr lang="es-PE" i="1" dirty="0"/>
              <a:t> </a:t>
            </a:r>
            <a:r>
              <a:rPr lang="es-PE" i="1" dirty="0" err="1"/>
              <a:t>licuefaciensis</a:t>
            </a:r>
            <a:endParaRPr lang="es-PE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i="1" dirty="0" err="1"/>
              <a:t>Pseudomona</a:t>
            </a:r>
            <a:r>
              <a:rPr lang="es-PE" i="1" dirty="0"/>
              <a:t> </a:t>
            </a:r>
            <a:r>
              <a:rPr lang="es-PE" i="1" dirty="0" err="1"/>
              <a:t>cepacia</a:t>
            </a:r>
            <a:r>
              <a:rPr lang="es-PE" i="1" dirty="0"/>
              <a:t> </a:t>
            </a:r>
          </a:p>
        </p:txBody>
      </p:sp>
      <p:pic>
        <p:nvPicPr>
          <p:cNvPr id="15" name="image1.jpe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80074" y="6152817"/>
            <a:ext cx="262636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7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546" y="235357"/>
            <a:ext cx="11887200" cy="1354217"/>
          </a:xfrm>
          <a:prstGeom prst="rect">
            <a:avLst/>
          </a:prstGeom>
          <a:solidFill>
            <a:srgbClr val="FF99FF"/>
          </a:solidFill>
        </p:spPr>
        <p:txBody>
          <a:bodyPr wrap="square" rtlCol="0">
            <a:spAutoFit/>
          </a:bodyPr>
          <a:lstStyle/>
          <a:p>
            <a:r>
              <a:rPr lang="es-PE" sz="2800" b="1" dirty="0"/>
              <a:t>SIM: SULFURO INDOL MOVILIDAD            MIO: MOVILIDAD INDOL ORNITINA</a:t>
            </a:r>
          </a:p>
          <a:p>
            <a:r>
              <a:rPr lang="es-PE" b="1" dirty="0"/>
              <a:t>EN LA PRATICA SE USA MEDIOS COMBINADOS : EL MEDIO DE SULFURO INDOL PARA MOTILIDAD (SIM) , EL MEDIO PARA MOTILIDAD INDOL ORNITINA (MIO) EL  MEDIO INDOL NITRATO</a:t>
            </a:r>
          </a:p>
          <a:p>
            <a:endParaRPr lang="es-PE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66922" y="1700274"/>
            <a:ext cx="64151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>
                <a:solidFill>
                  <a:srgbClr val="FF00FF"/>
                </a:solidFill>
              </a:rPr>
              <a:t>SIM: SULFURO INDOL MOVILIDAD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400" b="1" dirty="0"/>
              <a:t>(S) : Si es capaz de liberar acido sulfhídrico por acción enzimática de los aminoácido que contienen azufre produciendo  una reacción visible de color negro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sz="2400" b="1" dirty="0"/>
              <a:t>(I) : Capacidad de desdoblar </a:t>
            </a:r>
            <a:r>
              <a:rPr lang="es-PE" sz="2400" b="1" dirty="0" err="1"/>
              <a:t>indol</a:t>
            </a:r>
            <a:r>
              <a:rPr lang="es-PE" sz="2400" b="1" dirty="0"/>
              <a:t> de la molécula de triptófano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PE" sz="2400" b="1" dirty="0"/>
              <a:t>(M): Determinar si un organismo es móvil o inmóvil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PE" sz="36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41597"/>
          <a:stretch/>
        </p:blipFill>
        <p:spPr>
          <a:xfrm>
            <a:off x="7078096" y="1689697"/>
            <a:ext cx="4554255" cy="397011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291617" y="6332561"/>
            <a:ext cx="191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/>
              <a:t>PRODUCCION H2S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584443" y="6015784"/>
            <a:ext cx="2565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>
                <a:solidFill>
                  <a:srgbClr val="FF00FF"/>
                </a:solidFill>
              </a:rPr>
              <a:t>PRODUCCION DE INDOL 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0872152" y="4693477"/>
            <a:ext cx="131984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PE" b="1" dirty="0"/>
              <a:t>MOVILIDAD</a:t>
            </a:r>
          </a:p>
        </p:txBody>
      </p:sp>
      <p:sp>
        <p:nvSpPr>
          <p:cNvPr id="10" name="Flecha abajo 9"/>
          <p:cNvSpPr/>
          <p:nvPr/>
        </p:nvSpPr>
        <p:spPr>
          <a:xfrm>
            <a:off x="7516989" y="5670592"/>
            <a:ext cx="484632" cy="6403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Flecha abajo 10"/>
          <p:cNvSpPr/>
          <p:nvPr/>
        </p:nvSpPr>
        <p:spPr>
          <a:xfrm>
            <a:off x="8775512" y="5594667"/>
            <a:ext cx="484632" cy="4735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75228" t="17572" b="17372"/>
          <a:stretch/>
        </p:blipFill>
        <p:spPr>
          <a:xfrm>
            <a:off x="1969107" y="4878143"/>
            <a:ext cx="1505376" cy="1563327"/>
          </a:xfrm>
          <a:prstGeom prst="rect">
            <a:avLst/>
          </a:prstGeom>
        </p:spPr>
      </p:pic>
      <p:pic>
        <p:nvPicPr>
          <p:cNvPr id="12" name="image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65640" y="6441470"/>
            <a:ext cx="2626360" cy="45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77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798" y="2612115"/>
            <a:ext cx="5950617" cy="2123658"/>
          </a:xfrm>
          <a:prstGeom prst="rect">
            <a:avLst/>
          </a:prstGeom>
          <a:solidFill>
            <a:srgbClr val="FF00FF"/>
          </a:solidFill>
        </p:spPr>
        <p:txBody>
          <a:bodyPr wrap="square" rtlCol="0">
            <a:spAutoFit/>
          </a:bodyPr>
          <a:lstStyle/>
          <a:p>
            <a:r>
              <a:rPr lang="es-PE" sz="2400" b="1" dirty="0"/>
              <a:t>PRODUCCION DE ACIDO SULFIDRICO  (SIM)</a:t>
            </a:r>
            <a:endParaRPr lang="es-PE" b="1" dirty="0"/>
          </a:p>
          <a:p>
            <a:pPr algn="just"/>
            <a:r>
              <a:rPr lang="es-PE" b="1" dirty="0"/>
              <a:t>la bacteria reacciona con el </a:t>
            </a:r>
            <a:r>
              <a:rPr lang="es-PE" b="1" dirty="0" err="1"/>
              <a:t>tiosulfato</a:t>
            </a:r>
            <a:r>
              <a:rPr lang="es-PE" b="1" dirty="0"/>
              <a:t> de sodio por medio de una </a:t>
            </a:r>
            <a:r>
              <a:rPr lang="es-PE" b="1" dirty="0" err="1"/>
              <a:t>reaccion</a:t>
            </a:r>
            <a:r>
              <a:rPr lang="es-PE" b="1" dirty="0"/>
              <a:t> de </a:t>
            </a:r>
            <a:r>
              <a:rPr lang="es-PE" b="1" dirty="0" err="1"/>
              <a:t>reduccion</a:t>
            </a:r>
            <a:r>
              <a:rPr lang="es-PE" b="1" dirty="0"/>
              <a:t>  que da un  sulfito y un sulfato </a:t>
            </a:r>
          </a:p>
          <a:p>
            <a:r>
              <a:rPr lang="es-PE" b="1" dirty="0"/>
              <a:t>el gas incoloro  H2S reacciona con una sal pesada citrato </a:t>
            </a:r>
            <a:r>
              <a:rPr lang="es-PE" b="1" dirty="0" err="1"/>
              <a:t>ferrico</a:t>
            </a:r>
            <a:r>
              <a:rPr lang="es-PE" b="1" dirty="0"/>
              <a:t> de amonio  para producir </a:t>
            </a:r>
          </a:p>
          <a:p>
            <a:r>
              <a:rPr lang="es-PE" b="1" dirty="0"/>
              <a:t>un precipitado negro </a:t>
            </a:r>
            <a:r>
              <a:rPr lang="es-PE" b="1" dirty="0" err="1"/>
              <a:t>insolube</a:t>
            </a:r>
            <a:r>
              <a:rPr lang="es-PE" b="1" dirty="0"/>
              <a:t> , sulfato ferroso </a:t>
            </a:r>
          </a:p>
          <a:p>
            <a:endParaRPr lang="es-PE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48882" t="17684" r="1113"/>
          <a:stretch/>
        </p:blipFill>
        <p:spPr>
          <a:xfrm>
            <a:off x="582337" y="4830290"/>
            <a:ext cx="4307886" cy="187271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301339" y="2583465"/>
            <a:ext cx="5322627" cy="203132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PE" b="1" dirty="0"/>
              <a:t>MOVILIDAD :  (SIM) </a:t>
            </a:r>
            <a:endParaRPr lang="es-PE" dirty="0"/>
          </a:p>
          <a:p>
            <a:r>
              <a:rPr lang="es-PE" b="1" dirty="0"/>
              <a:t>POSITIVA:  LOS ORGANISMOS MOVILES MIGRAN DE LA LINEA DE SIEMBRA Y SE DIFUNDEN  EN EL MEDIO PROVOCANDO </a:t>
            </a:r>
          </a:p>
          <a:p>
            <a:r>
              <a:rPr lang="es-PE" b="1" dirty="0"/>
              <a:t>TURBIDEZ</a:t>
            </a:r>
          </a:p>
          <a:p>
            <a:r>
              <a:rPr lang="es-PE" b="1" dirty="0"/>
              <a:t>NEGATIVO : CRECIMIENTO BACTERIA ACENTUADA SIGUIENDO LA LINEA DE SIEMBRA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9211" t="12108" r="3058" b="52839"/>
          <a:stretch/>
        </p:blipFill>
        <p:spPr>
          <a:xfrm>
            <a:off x="1081071" y="130969"/>
            <a:ext cx="10440536" cy="24020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64659" t="63095" r="5182" b="2051"/>
          <a:stretch/>
        </p:blipFill>
        <p:spPr>
          <a:xfrm>
            <a:off x="7178721" y="4715770"/>
            <a:ext cx="3098042" cy="2101756"/>
          </a:xfrm>
          <a:prstGeom prst="rect">
            <a:avLst/>
          </a:prstGeom>
        </p:spPr>
      </p:pic>
      <p:pic>
        <p:nvPicPr>
          <p:cNvPr id="9" name="image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414463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00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</TotalTime>
  <Words>1313</Words>
  <Application>Microsoft Office PowerPoint</Application>
  <PresentationFormat>Panorámica</PresentationFormat>
  <Paragraphs>154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SimSun</vt:lpstr>
      <vt:lpstr>Aharoni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Manitol 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W7</cp:lastModifiedBy>
  <cp:revision>444</cp:revision>
  <dcterms:created xsi:type="dcterms:W3CDTF">2020-07-11T23:23:43Z</dcterms:created>
  <dcterms:modified xsi:type="dcterms:W3CDTF">2024-06-07T18:08:36Z</dcterms:modified>
</cp:coreProperties>
</file>